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70" r:id="rId5"/>
    <p:sldId id="284" r:id="rId6"/>
    <p:sldId id="285" r:id="rId7"/>
    <p:sldId id="271" r:id="rId8"/>
    <p:sldId id="272" r:id="rId9"/>
    <p:sldId id="277" r:id="rId10"/>
    <p:sldId id="279" r:id="rId11"/>
    <p:sldId id="278" r:id="rId12"/>
    <p:sldId id="267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90C"/>
    <a:srgbClr val="770000"/>
    <a:srgbClr val="670000"/>
    <a:srgbClr val="74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Питиримов" userId="642823b686ebaf7e" providerId="LiveId" clId="{234509A0-6EFF-4AFA-B2B2-5802271C6138}"/>
    <pc:docChg chg="undo custSel addSld modSld">
      <pc:chgData name="Александр Питиримов" userId="642823b686ebaf7e" providerId="LiveId" clId="{234509A0-6EFF-4AFA-B2B2-5802271C6138}" dt="2019-12-09T12:13:18.120" v="107" actId="14100"/>
      <pc:docMkLst>
        <pc:docMk/>
      </pc:docMkLst>
      <pc:sldChg chg="addSp delSp modSp add">
        <pc:chgData name="Александр Питиримов" userId="642823b686ebaf7e" providerId="LiveId" clId="{234509A0-6EFF-4AFA-B2B2-5802271C6138}" dt="2019-12-09T12:04:07.766" v="26" actId="732"/>
        <pc:sldMkLst>
          <pc:docMk/>
          <pc:sldMk cId="788606020" sldId="286"/>
        </pc:sldMkLst>
        <pc:picChg chg="add del mod modCrop">
          <ac:chgData name="Александр Питиримов" userId="642823b686ebaf7e" providerId="LiveId" clId="{234509A0-6EFF-4AFA-B2B2-5802271C6138}" dt="2019-12-09T12:04:07.766" v="26" actId="732"/>
          <ac:picMkLst>
            <pc:docMk/>
            <pc:sldMk cId="788606020" sldId="286"/>
            <ac:picMk id="3" creationId="{F68AC5DB-E68D-4B3B-9C5D-E6291795B1DF}"/>
          </ac:picMkLst>
        </pc:picChg>
        <pc:picChg chg="del">
          <ac:chgData name="Александр Питиримов" userId="642823b686ebaf7e" providerId="LiveId" clId="{234509A0-6EFF-4AFA-B2B2-5802271C6138}" dt="2019-12-09T12:02:25.463" v="1" actId="478"/>
          <ac:picMkLst>
            <pc:docMk/>
            <pc:sldMk cId="788606020" sldId="286"/>
            <ac:picMk id="4" creationId="{F4F24FF0-A92C-4513-8054-4EBDB6D2A141}"/>
          </ac:picMkLst>
        </pc:picChg>
      </pc:sldChg>
      <pc:sldChg chg="addSp delSp modSp add">
        <pc:chgData name="Александр Питиримов" userId="642823b686ebaf7e" providerId="LiveId" clId="{234509A0-6EFF-4AFA-B2B2-5802271C6138}" dt="2019-12-09T12:10:00.004" v="59" actId="403"/>
        <pc:sldMkLst>
          <pc:docMk/>
          <pc:sldMk cId="1282839626" sldId="287"/>
        </pc:sldMkLst>
        <pc:spChg chg="add mod">
          <ac:chgData name="Александр Питиримов" userId="642823b686ebaf7e" providerId="LiveId" clId="{234509A0-6EFF-4AFA-B2B2-5802271C6138}" dt="2019-12-09T12:05:57.475" v="32" actId="1076"/>
          <ac:spMkLst>
            <pc:docMk/>
            <pc:sldMk cId="1282839626" sldId="287"/>
            <ac:spMk id="4" creationId="{B4649393-AEEA-405B-AD7E-F9CAAF3A2929}"/>
          </ac:spMkLst>
        </pc:spChg>
        <pc:spChg chg="add del mod">
          <ac:chgData name="Александр Питиримов" userId="642823b686ebaf7e" providerId="LiveId" clId="{234509A0-6EFF-4AFA-B2B2-5802271C6138}" dt="2019-12-09T12:07:07.047" v="39"/>
          <ac:spMkLst>
            <pc:docMk/>
            <pc:sldMk cId="1282839626" sldId="287"/>
            <ac:spMk id="5" creationId="{05127D65-FCB8-4476-80F1-0AE60BA293F4}"/>
          </ac:spMkLst>
        </pc:spChg>
        <pc:spChg chg="add del">
          <ac:chgData name="Александр Питиримов" userId="642823b686ebaf7e" providerId="LiveId" clId="{234509A0-6EFF-4AFA-B2B2-5802271C6138}" dt="2019-12-09T12:06:33.269" v="35"/>
          <ac:spMkLst>
            <pc:docMk/>
            <pc:sldMk cId="1282839626" sldId="287"/>
            <ac:spMk id="6" creationId="{B4FBABA8-749A-42AB-A680-3FC3CB4EE67C}"/>
          </ac:spMkLst>
        </pc:spChg>
        <pc:spChg chg="add del">
          <ac:chgData name="Александр Питиримов" userId="642823b686ebaf7e" providerId="LiveId" clId="{234509A0-6EFF-4AFA-B2B2-5802271C6138}" dt="2019-12-09T12:06:38.782" v="37"/>
          <ac:spMkLst>
            <pc:docMk/>
            <pc:sldMk cId="1282839626" sldId="287"/>
            <ac:spMk id="7" creationId="{24793C39-8BB9-4919-A7AC-D6041AA70EF1}"/>
          </ac:spMkLst>
        </pc:spChg>
        <pc:spChg chg="add mod">
          <ac:chgData name="Александр Питиримов" userId="642823b686ebaf7e" providerId="LiveId" clId="{234509A0-6EFF-4AFA-B2B2-5802271C6138}" dt="2019-12-09T12:10:00.004" v="59" actId="403"/>
          <ac:spMkLst>
            <pc:docMk/>
            <pc:sldMk cId="1282839626" sldId="287"/>
            <ac:spMk id="8" creationId="{6508A76A-C6C3-4DAD-807D-B9B891764B2B}"/>
          </ac:spMkLst>
        </pc:spChg>
        <pc:picChg chg="mod modCrop">
          <ac:chgData name="Александр Питиримов" userId="642823b686ebaf7e" providerId="LiveId" clId="{234509A0-6EFF-4AFA-B2B2-5802271C6138}" dt="2019-12-09T12:04:49.489" v="28" actId="732"/>
          <ac:picMkLst>
            <pc:docMk/>
            <pc:sldMk cId="1282839626" sldId="287"/>
            <ac:picMk id="3" creationId="{F68AC5DB-E68D-4B3B-9C5D-E6291795B1DF}"/>
          </ac:picMkLst>
        </pc:picChg>
      </pc:sldChg>
      <pc:sldChg chg="modSp add">
        <pc:chgData name="Александр Питиримов" userId="642823b686ebaf7e" providerId="LiveId" clId="{234509A0-6EFF-4AFA-B2B2-5802271C6138}" dt="2019-12-09T12:11:48.335" v="91" actId="1076"/>
        <pc:sldMkLst>
          <pc:docMk/>
          <pc:sldMk cId="1897846178" sldId="288"/>
        </pc:sldMkLst>
        <pc:spChg chg="mod">
          <ac:chgData name="Александр Питиримов" userId="642823b686ebaf7e" providerId="LiveId" clId="{234509A0-6EFF-4AFA-B2B2-5802271C6138}" dt="2019-12-09T12:11:48.335" v="91" actId="1076"/>
          <ac:spMkLst>
            <pc:docMk/>
            <pc:sldMk cId="1897846178" sldId="288"/>
            <ac:spMk id="4" creationId="{B4649393-AEEA-405B-AD7E-F9CAAF3A2929}"/>
          </ac:spMkLst>
        </pc:spChg>
        <pc:spChg chg="mod">
          <ac:chgData name="Александр Питиримов" userId="642823b686ebaf7e" providerId="LiveId" clId="{234509A0-6EFF-4AFA-B2B2-5802271C6138}" dt="2019-12-09T12:11:12.114" v="70" actId="1076"/>
          <ac:spMkLst>
            <pc:docMk/>
            <pc:sldMk cId="1897846178" sldId="288"/>
            <ac:spMk id="8" creationId="{6508A76A-C6C3-4DAD-807D-B9B891764B2B}"/>
          </ac:spMkLst>
        </pc:spChg>
      </pc:sldChg>
      <pc:sldChg chg="modSp add">
        <pc:chgData name="Александр Питиримов" userId="642823b686ebaf7e" providerId="LiveId" clId="{234509A0-6EFF-4AFA-B2B2-5802271C6138}" dt="2019-12-09T12:13:18.120" v="107" actId="14100"/>
        <pc:sldMkLst>
          <pc:docMk/>
          <pc:sldMk cId="1629878930" sldId="289"/>
        </pc:sldMkLst>
        <pc:spChg chg="mod">
          <ac:chgData name="Александр Питиримов" userId="642823b686ebaf7e" providerId="LiveId" clId="{234509A0-6EFF-4AFA-B2B2-5802271C6138}" dt="2019-12-09T12:13:07.940" v="105" actId="1076"/>
          <ac:spMkLst>
            <pc:docMk/>
            <pc:sldMk cId="1629878930" sldId="289"/>
            <ac:spMk id="4" creationId="{B4649393-AEEA-405B-AD7E-F9CAAF3A2929}"/>
          </ac:spMkLst>
        </pc:spChg>
        <pc:spChg chg="mod">
          <ac:chgData name="Александр Питиримов" userId="642823b686ebaf7e" providerId="LiveId" clId="{234509A0-6EFF-4AFA-B2B2-5802271C6138}" dt="2019-12-09T12:13:18.120" v="107" actId="14100"/>
          <ac:spMkLst>
            <pc:docMk/>
            <pc:sldMk cId="1629878930" sldId="289"/>
            <ac:spMk id="8" creationId="{6508A76A-C6C3-4DAD-807D-B9B891764B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3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0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8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5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9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4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E755-FF6E-424F-8880-D176FD6E7227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47FC-430D-4487-82F4-4B507AC55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9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1.png"/><Relationship Id="rId10" Type="http://schemas.openxmlformats.org/officeDocument/2006/relationships/image" Target="../media/image36.sv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11362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67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D0685B3-DB8B-416D-8DB8-90BD20F347BC}"/>
              </a:ext>
            </a:extLst>
          </p:cNvPr>
          <p:cNvSpPr/>
          <p:nvPr/>
        </p:nvSpPr>
        <p:spPr>
          <a:xfrm>
            <a:off x="-33556" y="5452844"/>
            <a:ext cx="7038362" cy="818561"/>
          </a:xfrm>
          <a:prstGeom prst="rect">
            <a:avLst/>
          </a:prstGeom>
          <a:solidFill>
            <a:srgbClr val="67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CB68618-0D5A-4488-B635-EC5AA625C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3" y="5478011"/>
            <a:ext cx="526901" cy="738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185322-217A-498D-93DB-7EAE357D985A}"/>
              </a:ext>
            </a:extLst>
          </p:cNvPr>
          <p:cNvSpPr txBox="1"/>
          <p:nvPr/>
        </p:nvSpPr>
        <p:spPr>
          <a:xfrm>
            <a:off x="1432004" y="5600514"/>
            <a:ext cx="526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РОСГВАРДИЯ. ВНЕВЕДОМСТВЕННАЯ ОХРАНА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УСЛУГА ПО ЦЕНТРАЛИЗОВАННОЙ ОХРАНЕ АВТОТРАНСПОРТНЫХ СРЕДСТВ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269AB5-1F52-42DA-A8CD-C750BBCB1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7" y="269062"/>
            <a:ext cx="1646514" cy="5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7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D16AAB-533C-455D-A9AA-AEE9ED557BF1}"/>
              </a:ext>
            </a:extLst>
          </p:cNvPr>
          <p:cNvSpPr txBox="1"/>
          <p:nvPr/>
        </p:nvSpPr>
        <p:spPr>
          <a:xfrm>
            <a:off x="1408422" y="3429000"/>
            <a:ext cx="70891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ЦЕНТРАЛИЗОВАННАЯ ОХРАНА КАРЕТ СКОРОЙ МЕДИЦИНСКОЙ ПОМОЩИ</a:t>
            </a:r>
            <a:endParaRPr lang="ru-RU" sz="1200" b="1" dirty="0">
              <a:solidFill>
                <a:srgbClr val="8D090C"/>
              </a:solidFill>
            </a:endParaRP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Система централизованной охраны карет скорой медицинской помощи создана в связи с обращением Председателя Следственного комитета Российской Федерации </a:t>
            </a:r>
            <a:r>
              <a:rPr lang="ru-RU" sz="1200" dirty="0" err="1"/>
              <a:t>А.И.Бастрыкина</a:t>
            </a:r>
            <a:r>
              <a:rPr lang="ru-RU" sz="1200" dirty="0"/>
              <a:t> в адрес Президента Российской Федерации </a:t>
            </a:r>
            <a:r>
              <a:rPr lang="ru-RU" sz="1200" dirty="0" err="1"/>
              <a:t>В.В.Путина</a:t>
            </a:r>
            <a:r>
              <a:rPr lang="ru-RU" sz="1200" dirty="0"/>
              <a:t>, направленного после череды произошедших резонансных чрезвычайных происшествий, связанных с воспрепятствованием работе скорой помощи и нападением на медицинских работников. Система успешно развивается в регионах Российской Федерации, включая города-миллионники: Санкт-Петербург, Волгоград, Омск.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Врач или водитель "скорой помощи" в случае опасности нажимает кнопку тревожной сигнализации, установленную в автомобиле. Врач, находящийся на вызове у пациента, имеет при себе дистанционную тревожную кнопку, которой может воспользоваться в случае угрозы личной безопасности. Поступление тревожного сигнала от кареты "скорой помощи" на пульт централизованной охраны Росгвардии происходит незамедлительно. Дежурный офицер видит "тревожный" объект на мониторе и направляет к нему ближайшее мобильное подразделение вневедомственной охраны. Мобильное подразделение вневедомственной охраны Росгвардии - вооруженная группа задержания прибывает к месту нахождения тревожной кареты "скорой помощи" в течение 3-5 минут.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F9DDA4-A6CD-467A-B4AF-C25F34D7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53" t="19407" r="20088" b="44335"/>
          <a:stretch/>
        </p:blipFill>
        <p:spPr>
          <a:xfrm>
            <a:off x="1464484" y="950830"/>
            <a:ext cx="6977030" cy="23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2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564470-312A-4FA6-87FC-9D8286A9E7E3}"/>
              </a:ext>
            </a:extLst>
          </p:cNvPr>
          <p:cNvSpPr txBox="1"/>
          <p:nvPr/>
        </p:nvSpPr>
        <p:spPr>
          <a:xfrm>
            <a:off x="1235529" y="1419612"/>
            <a:ext cx="743494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ПРЕДЛОЖЕНИЯ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 результатам тестирования в пилотных регионах и по завершении разработки нормативных правовых актов Российской Федерации, направленных на осуществление войсками национальной гвардии Российской Федерации полномочий в области обеспечения транспортной безопасности  с наделением их соответствующим статусом применение системы централизованной охраны подвижных объектов пассажирского транспорта СТАНЕТ ОБЯЗАТЕЛЬНЫМ всеми организациями, осуществляющими перевозки пассажиров и багажа на регулярной основе.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/>
              <a:t>В этой связи предлагаем Вам рассмотреть перспективу взаимовыгодного сотрудничества, направленного на обеспечение безопасности пассажирских перевозок и безопасности выездных бригад скорой медицинской помощи Вашего региона.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Предлагаемое сотрудничество, помимо решения сугубо социальной проблемы – безопасности пассажирских перевозок, нацелено, в том числе, и на получение конкурентного преимущества участниками регионального рынка пассажирских перевозок за счет обеспечения безопасности пассажиров и персонала транспортных средств, находящихся на линии (в движении), территориальными подразделениями вневедомственной охраны Росгвардии.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Важной особенностью системы централизованной охраны пассажирского транспорта является её полная интеграция с действующими в регионах системами диспетчеризации карет скорой помощи и управления пассажирскими перевозками на основе ГЛОНАСС. Внедрение системы не требует дополнительного оснащения транспортных средств специальным оборудованием, помимо того, что уже установлено в рамках действующих нормативов. Таким образом, внедрение системы не влечет за собой незапланированных бюджетных расходов на капитальные вложения.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85409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23DF7CE-8470-4B4A-A492-EEEDDFEBC0A1}"/>
              </a:ext>
            </a:extLst>
          </p:cNvPr>
          <p:cNvSpPr/>
          <p:nvPr/>
        </p:nvSpPr>
        <p:spPr>
          <a:xfrm>
            <a:off x="0" y="1879133"/>
            <a:ext cx="7038362" cy="818561"/>
          </a:xfrm>
          <a:prstGeom prst="rect">
            <a:avLst/>
          </a:prstGeom>
          <a:solidFill>
            <a:srgbClr val="67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76072D7-F939-4D5C-925D-30AD9AF76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9" y="1904300"/>
            <a:ext cx="526901" cy="73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47FCA3-467E-4934-A9B3-4FFE252889F6}"/>
              </a:ext>
            </a:extLst>
          </p:cNvPr>
          <p:cNvSpPr txBox="1"/>
          <p:nvPr/>
        </p:nvSpPr>
        <p:spPr>
          <a:xfrm>
            <a:off x="1465560" y="2026803"/>
            <a:ext cx="526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РОСГВАРДИЯ. ВНЕВЕДОМСТВЕННАЯ ОХРАНА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УСЛУГА ПО ЦЕНТРАЛИЗОВАННОЙ ОХРАНЕ АВТОТРАНСПОРТНЫХ СРЕДСТВ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FBFBF96-68FA-41CA-BDA0-4AC56A253A65}"/>
              </a:ext>
            </a:extLst>
          </p:cNvPr>
          <p:cNvGrpSpPr/>
          <p:nvPr/>
        </p:nvGrpSpPr>
        <p:grpSpPr>
          <a:xfrm>
            <a:off x="851739" y="3011004"/>
            <a:ext cx="3998936" cy="1631629"/>
            <a:chOff x="940819" y="3011004"/>
            <a:chExt cx="4090060" cy="1631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1935650-6D19-45BB-A84F-06475FDC860E}"/>
                </a:ext>
              </a:extLst>
            </p:cNvPr>
            <p:cNvSpPr txBox="1"/>
            <p:nvPr/>
          </p:nvSpPr>
          <p:spPr>
            <a:xfrm>
              <a:off x="1314556" y="4229351"/>
              <a:ext cx="371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err="1">
                  <a:solidFill>
                    <a:srgbClr val="670000"/>
                  </a:solidFill>
                </a:rPr>
                <a:t>аво.рус</a:t>
              </a:r>
              <a:endParaRPr lang="ru-RU" sz="1200" dirty="0">
                <a:solidFill>
                  <a:srgbClr val="67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832FAA7-FAC3-402B-AAF9-9BB27B16D26E}"/>
                </a:ext>
              </a:extLst>
            </p:cNvPr>
            <p:cNvSpPr txBox="1"/>
            <p:nvPr/>
          </p:nvSpPr>
          <p:spPr>
            <a:xfrm>
              <a:off x="1314557" y="3105834"/>
              <a:ext cx="3625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Осипов Илья Геннадьевич</a:t>
              </a:r>
            </a:p>
            <a:p>
              <a:r>
                <a:rPr lang="ru-RU" sz="1200" dirty="0"/>
                <a:t>Генеральный директор ООО «Бизнес Мониторинг»</a:t>
              </a:r>
            </a:p>
            <a:p>
              <a:r>
                <a:rPr lang="ru-RU" sz="1200" dirty="0"/>
                <a:t>Моб.: +7 921 944 88 44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488FED6-7C88-49E4-A63D-C14877F13BFB}"/>
                </a:ext>
              </a:extLst>
            </p:cNvPr>
            <p:cNvSpPr txBox="1"/>
            <p:nvPr/>
          </p:nvSpPr>
          <p:spPr>
            <a:xfrm>
              <a:off x="1314556" y="3912772"/>
              <a:ext cx="3716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670000"/>
                  </a:solidFill>
                </a:rPr>
                <a:t>8-800-234-19-51</a:t>
              </a:r>
            </a:p>
          </p:txBody>
        </p:sp>
        <p:pic>
          <p:nvPicPr>
            <p:cNvPr id="5" name="Рисунок 4" descr="Пользователь">
              <a:extLst>
                <a:ext uri="{FF2B5EF4-FFF2-40B4-BE49-F238E27FC236}">
                  <a16:creationId xmlns:a16="http://schemas.microsoft.com/office/drawing/2014/main" xmlns="" id="{1C820322-DF22-4666-8F0F-2A56905AB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74123" y="3156582"/>
              <a:ext cx="214056" cy="214056"/>
            </a:xfrm>
            <a:prstGeom prst="rect">
              <a:avLst/>
            </a:prstGeom>
          </p:spPr>
        </p:pic>
        <p:pic>
          <p:nvPicPr>
            <p:cNvPr id="7" name="Рисунок 6" descr="Приемник">
              <a:extLst>
                <a:ext uri="{FF2B5EF4-FFF2-40B4-BE49-F238E27FC236}">
                  <a16:creationId xmlns:a16="http://schemas.microsoft.com/office/drawing/2014/main" xmlns="" id="{B0A2A4A6-0EF1-4F86-95FB-BEC026D67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74123" y="3941197"/>
              <a:ext cx="214056" cy="214056"/>
            </a:xfrm>
            <a:prstGeom prst="rect">
              <a:avLst/>
            </a:prstGeom>
          </p:spPr>
        </p:pic>
        <p:pic>
          <p:nvPicPr>
            <p:cNvPr id="12" name="Рисунок 11" descr="Мир">
              <a:extLst>
                <a:ext uri="{FF2B5EF4-FFF2-40B4-BE49-F238E27FC236}">
                  <a16:creationId xmlns:a16="http://schemas.microsoft.com/office/drawing/2014/main" xmlns="" id="{66880AED-C122-4D50-87C1-F0336AF9B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74123" y="4260822"/>
              <a:ext cx="214056" cy="214056"/>
            </a:xfrm>
            <a:prstGeom prst="rect">
              <a:avLst/>
            </a:prstGeom>
          </p:spPr>
        </p:pic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B6B6BA41-C55C-44FA-A516-EB9365EB57F2}"/>
                </a:ext>
              </a:extLst>
            </p:cNvPr>
            <p:cNvSpPr/>
            <p:nvPr/>
          </p:nvSpPr>
          <p:spPr>
            <a:xfrm>
              <a:off x="940819" y="3011004"/>
              <a:ext cx="4090060" cy="1631629"/>
            </a:xfrm>
            <a:prstGeom prst="roundRect">
              <a:avLst>
                <a:gd name="adj" fmla="val 385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636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199776-A7A8-413A-8538-E4A9FBE7CFCD}"/>
              </a:ext>
            </a:extLst>
          </p:cNvPr>
          <p:cNvSpPr txBox="1"/>
          <p:nvPr/>
        </p:nvSpPr>
        <p:spPr>
          <a:xfrm>
            <a:off x="1408421" y="3552168"/>
            <a:ext cx="70891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ЦЕНТРАЛИЗОВАННАЯ ОХРАНА ТРАНСПОРТНЫХ СРЕДСТВ – </a:t>
            </a:r>
            <a:r>
              <a:rPr lang="ru-RU" sz="1200" b="1" dirty="0">
                <a:solidFill>
                  <a:srgbClr val="8D090C"/>
                </a:solidFill>
              </a:rPr>
              <a:t>СИСТЕМА АВО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Федеральная услуга централизованной охраны транспортных средств предоставляется физическим и юридическим лицам — владельцам автомобильного транспорта территориальными подразделениями вневедомственной охраны Федеральной службы национальной гвардии Российской Федерации (Росгвардия) во всех регионах России.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Охранный комплекс АВО является отечественной разработкой и включает в себя самые современные технологии предотвращения противоправных действий и незаконного вмешательства в работу транспортного комплекса. При попытке совершения противоправных действий сигнал «тревога» поступает на пульт централизованного наблюдения вневедомственной охраны. Дежурный офицер Росгвардии в режиме реального времени фиксирует на мониторе местоположение (движение) транспортного средства и координирует действия групп задержания для предотвращения или пресечения правонарушения.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5C2412-10C6-4133-B495-340A9C38E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39" t="19175" r="19971" b="43789"/>
          <a:stretch/>
        </p:blipFill>
        <p:spPr>
          <a:xfrm>
            <a:off x="1419757" y="888093"/>
            <a:ext cx="7066483" cy="24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EE2ADC-150C-41A4-ABD0-E46117757B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43" t="25473" r="21012" b="14020"/>
          <a:stretch/>
        </p:blipFill>
        <p:spPr>
          <a:xfrm>
            <a:off x="316268" y="1069541"/>
            <a:ext cx="9273464" cy="54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0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502F9A-35B0-43F6-BDE6-AF28675984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9" t="20813" r="19912" b="26986"/>
          <a:stretch/>
        </p:blipFill>
        <p:spPr>
          <a:xfrm>
            <a:off x="285203" y="966625"/>
            <a:ext cx="9272968" cy="44563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FDDAF3-0C9E-4D05-9111-4065382622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60" t="50000" r="60879" b="30911"/>
          <a:stretch/>
        </p:blipFill>
        <p:spPr>
          <a:xfrm>
            <a:off x="1003574" y="1878875"/>
            <a:ext cx="2323101" cy="16030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EB0B3CE-8E73-4552-9C03-85AD52D4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8" y="3805644"/>
            <a:ext cx="762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943797-9720-4372-9DCB-D173BFF7FE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077" t="62035" r="20000" b="26049"/>
          <a:stretch/>
        </p:blipFill>
        <p:spPr>
          <a:xfrm>
            <a:off x="285203" y="5476373"/>
            <a:ext cx="9272968" cy="10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5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49700A-4455-477E-85CF-258760E135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29" t="9716" r="20264" b="1200"/>
          <a:stretch/>
        </p:blipFill>
        <p:spPr>
          <a:xfrm>
            <a:off x="183244" y="926886"/>
            <a:ext cx="6886500" cy="57220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0A33AF-CFA3-4D52-9497-A498C98423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64" t="33629" r="20440" b="17297"/>
          <a:stretch/>
        </p:blipFill>
        <p:spPr>
          <a:xfrm>
            <a:off x="7095654" y="883341"/>
            <a:ext cx="2644520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E9A258-3786-406F-9068-41AA819EC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9" t="27633" r="1120" b="22375"/>
          <a:stretch/>
        </p:blipFill>
        <p:spPr>
          <a:xfrm>
            <a:off x="-10886" y="4040779"/>
            <a:ext cx="9916886" cy="281722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E26E0C-C7BD-42D7-B226-4FF7338E6E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63" r="1187" b="20892"/>
          <a:stretch/>
        </p:blipFill>
        <p:spPr>
          <a:xfrm>
            <a:off x="0" y="818560"/>
            <a:ext cx="9906000" cy="33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059905D-23A4-4A12-B118-A1F67D65F4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53" t="19563" r="20175" b="44179"/>
          <a:stretch/>
        </p:blipFill>
        <p:spPr>
          <a:xfrm>
            <a:off x="1419758" y="949236"/>
            <a:ext cx="7066483" cy="23794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D16AAB-533C-455D-A9AA-AEE9ED557BF1}"/>
              </a:ext>
            </a:extLst>
          </p:cNvPr>
          <p:cNvSpPr txBox="1"/>
          <p:nvPr/>
        </p:nvSpPr>
        <p:spPr>
          <a:xfrm>
            <a:off x="1408422" y="3529341"/>
            <a:ext cx="70891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ЦЕНТРАЛИЗОВАННАЯ ОХРАНА ПАССАЖИРСКОГО ТРАНСПОРТА ОБЩЕГО ПОЛЬЗОВАНИЯ</a:t>
            </a:r>
            <a:endParaRPr lang="ru-RU" sz="1200" b="1" dirty="0">
              <a:solidFill>
                <a:srgbClr val="8D090C"/>
              </a:solidFill>
            </a:endParaRP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Решение о проведении тестовой эксплуатации системы централизованной охраны транспортных средств пассажирского транспорта общего пользования принято по результатам обсуждения в Комитете по транспорту и строительству Государственной Думы 17 мая 2019 года.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Проект реализуется в целях способствования повсеместному распространению эффективной практики вневедомственной охраны Росгвардии по предотвращению и пресечению правонарушений на транспорте общего пользования. Отличительной особенностью таких мер является непосредственное реагирование в режиме реального времени сотрудников силового ведомства на совершаемое правонарушение либо превентивное реагирование при возникновении подозрения у персонала транспортного средства на саму возможность его совершения.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Данные меры эффективны для предотвращения, в том числе, и более серьезной, с точки зрения тяжести последствий, террористической угрозы на объектах пассажирского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210917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FD2803-BADF-45E1-9FC4-A01D4CD3B5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40" t="29253" r="20176" b="22767"/>
          <a:stretch/>
        </p:blipFill>
        <p:spPr>
          <a:xfrm>
            <a:off x="1238796" y="1160184"/>
            <a:ext cx="7428411" cy="3314713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835CDE18-8EF4-4F19-87CC-F879BB0D3BB6}"/>
              </a:ext>
            </a:extLst>
          </p:cNvPr>
          <p:cNvGrpSpPr/>
          <p:nvPr/>
        </p:nvGrpSpPr>
        <p:grpSpPr>
          <a:xfrm>
            <a:off x="1238796" y="4635235"/>
            <a:ext cx="7428408" cy="1566281"/>
            <a:chOff x="1238796" y="4635235"/>
            <a:chExt cx="7428408" cy="15662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AE7D3AC-937D-4541-AF31-A6F0CF3070FA}"/>
                </a:ext>
              </a:extLst>
            </p:cNvPr>
            <p:cNvSpPr txBox="1"/>
            <p:nvPr/>
          </p:nvSpPr>
          <p:spPr>
            <a:xfrm>
              <a:off x="2075483" y="4816521"/>
              <a:ext cx="65917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dirty="0"/>
                <a:t>На сегодняшний день единственно возможным способом противодействия перевозчиками противоправным деяниям является принцип незамедлительного уведомления об их совершении компетентных органов. </a:t>
              </a:r>
              <a:r>
                <a:rPr lang="ru-RU" sz="1200" b="1" dirty="0"/>
                <a:t>Представляется безусловно необходимой приоритетность принципа предотвращения и пресечения противоправных действий над принципом уведомления об уже совершенных правонарушениях</a:t>
              </a:r>
              <a:r>
                <a:rPr lang="ru-RU" sz="1200" dirty="0"/>
                <a:t>. Реагирование на совершаемые противоправные действия в режиме реального времени является более эффективным способом обеспечения транспортной безопасности, нежели работа компетентных органов постфактум.</a:t>
              </a:r>
            </a:p>
          </p:txBody>
        </p:sp>
        <p:pic>
          <p:nvPicPr>
            <p:cNvPr id="10" name="Рисунок 9" descr="Открывающая кавычка">
              <a:extLst>
                <a:ext uri="{FF2B5EF4-FFF2-40B4-BE49-F238E27FC236}">
                  <a16:creationId xmlns:a16="http://schemas.microsoft.com/office/drawing/2014/main" xmlns="" id="{CABB26E4-8769-4DDD-A823-4A114E1A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238796" y="4635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660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456802-1C24-40FE-9ED9-833A40872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3" t="19626" r="12075" b="19939"/>
          <a:stretch/>
        </p:blipFill>
        <p:spPr>
          <a:xfrm>
            <a:off x="407126" y="818560"/>
            <a:ext cx="9091748" cy="44948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3926D9C-64AF-4974-A75D-C43522968BE8}"/>
              </a:ext>
            </a:extLst>
          </p:cNvPr>
          <p:cNvSpPr/>
          <p:nvPr/>
        </p:nvSpPr>
        <p:spPr>
          <a:xfrm>
            <a:off x="0" y="-1"/>
            <a:ext cx="9906000" cy="8185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523A6A5-E656-4C2A-9737-A3D0620D0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4" y="250980"/>
            <a:ext cx="1257300" cy="333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679BF5-E3B0-493B-994F-BB55C9B7AF14}"/>
              </a:ext>
            </a:extLst>
          </p:cNvPr>
          <p:cNvSpPr txBox="1"/>
          <p:nvPr/>
        </p:nvSpPr>
        <p:spPr>
          <a:xfrm>
            <a:off x="818184" y="5313390"/>
            <a:ext cx="8184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Правонарушение было своевременно пресечено благодаря установленной в троллейбусе кнопке, нажатием на которую водитель послал тревожный сигнал в пункт централизованного наблюдения вневедомственной охраны. Получив от оперативного центра координаты текущего местонахождения троллейбуса и незамедлительно прибыв к нему, экипаж в составе старшины полиции Владимира Уразова и сержанта полиции Тараса Яроша задержал явно нетрезвого мужчину 1975 года рождения, набросившегося на водителя с кулаками. Известно, что ранее злоумышленник был осужден за грабеж, причинение вреда здоровью несовершеннолетнего, а также за незаконное изготовление, приобретение и сбыт наркотических средств. Задержанный передан полиции.</a:t>
            </a:r>
          </a:p>
        </p:txBody>
      </p:sp>
    </p:spTree>
    <p:extLst>
      <p:ext uri="{BB962C8B-B14F-4D97-AF65-F5344CB8AC3E}">
        <p14:creationId xmlns:p14="http://schemas.microsoft.com/office/powerpoint/2010/main" val="4034986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784</Words>
  <Application>Microsoft Office PowerPoint</Application>
  <PresentationFormat>Лист A4 (210x297 мм)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Питиримов</dc:creator>
  <cp:lastModifiedBy>Роман</cp:lastModifiedBy>
  <cp:revision>34</cp:revision>
  <cp:lastPrinted>2022-06-06T05:42:45Z</cp:lastPrinted>
  <dcterms:created xsi:type="dcterms:W3CDTF">2019-09-22T10:11:07Z</dcterms:created>
  <dcterms:modified xsi:type="dcterms:W3CDTF">2022-06-06T05:29:41Z</dcterms:modified>
</cp:coreProperties>
</file>